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2" r:id="rId3"/>
    <p:sldId id="273" r:id="rId4"/>
    <p:sldId id="274" r:id="rId5"/>
    <p:sldId id="259" r:id="rId6"/>
    <p:sldId id="260" r:id="rId7"/>
    <p:sldId id="261" r:id="rId8"/>
    <p:sldId id="262" r:id="rId9"/>
    <p:sldId id="275" r:id="rId10"/>
    <p:sldId id="263" r:id="rId11"/>
    <p:sldId id="264" r:id="rId12"/>
    <p:sldId id="276" r:id="rId13"/>
    <p:sldId id="27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D89611-124E-4414-A35D-0C9C71487104}" v="1" dt="2019-11-11T15:07:35.692"/>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01" autoAdjust="0"/>
    <p:restoredTop sz="94660"/>
  </p:normalViewPr>
  <p:slideViewPr>
    <p:cSldViewPr snapToGrid="0">
      <p:cViewPr varScale="1">
        <p:scale>
          <a:sx n="62" d="100"/>
          <a:sy n="62" d="100"/>
        </p:scale>
        <p:origin x="68" y="1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4F372C-B5D8-4C7E-8C83-10AF21445DD3}" type="doc">
      <dgm:prSet loTypeId="urn:microsoft.com/office/officeart/2005/8/layout/default" loCatId="list" qsTypeId="urn:microsoft.com/office/officeart/2005/8/quickstyle/simple1" qsCatId="simple" csTypeId="urn:microsoft.com/office/officeart/2005/8/colors/accent1_2" csCatId="accent1"/>
      <dgm:spPr/>
      <dgm:t>
        <a:bodyPr/>
        <a:lstStyle/>
        <a:p>
          <a:endParaRPr lang="en-US"/>
        </a:p>
      </dgm:t>
    </dgm:pt>
    <dgm:pt modelId="{EAEDABB8-6C62-4684-A11E-6DF78A987F34}">
      <dgm:prSet/>
      <dgm:spPr/>
      <dgm:t>
        <a:bodyPr/>
        <a:lstStyle/>
        <a:p>
          <a:r>
            <a:rPr lang="nl-NL"/>
            <a:t>Cognitieve psychologie</a:t>
          </a:r>
          <a:endParaRPr lang="en-US"/>
        </a:p>
      </dgm:t>
    </dgm:pt>
    <dgm:pt modelId="{E7426898-F386-43EF-ADA9-816E92E0343A}" type="parTrans" cxnId="{7C7DE05B-E3C4-445A-AD7D-31A4D2E9A551}">
      <dgm:prSet/>
      <dgm:spPr/>
      <dgm:t>
        <a:bodyPr/>
        <a:lstStyle/>
        <a:p>
          <a:endParaRPr lang="en-US"/>
        </a:p>
      </dgm:t>
    </dgm:pt>
    <dgm:pt modelId="{22CC0E42-8E7F-422D-809D-043AAF921382}" type="sibTrans" cxnId="{7C7DE05B-E3C4-445A-AD7D-31A4D2E9A551}">
      <dgm:prSet/>
      <dgm:spPr/>
      <dgm:t>
        <a:bodyPr/>
        <a:lstStyle/>
        <a:p>
          <a:endParaRPr lang="en-US"/>
        </a:p>
      </dgm:t>
    </dgm:pt>
    <dgm:pt modelId="{D3F74629-AC77-4A54-9D72-4F48FDA31820}">
      <dgm:prSet/>
      <dgm:spPr/>
      <dgm:t>
        <a:bodyPr/>
        <a:lstStyle/>
        <a:p>
          <a:r>
            <a:rPr lang="nl-NL"/>
            <a:t>Albert Ellis</a:t>
          </a:r>
          <a:endParaRPr lang="en-US"/>
        </a:p>
      </dgm:t>
    </dgm:pt>
    <dgm:pt modelId="{9B0D170D-7950-4342-BE5E-0ED71829D724}" type="parTrans" cxnId="{2BA1B81A-8995-4DE7-9DC8-F046C273C02B}">
      <dgm:prSet/>
      <dgm:spPr/>
      <dgm:t>
        <a:bodyPr/>
        <a:lstStyle/>
        <a:p>
          <a:endParaRPr lang="en-US"/>
        </a:p>
      </dgm:t>
    </dgm:pt>
    <dgm:pt modelId="{08723FB3-2669-4E4E-937D-5963910155D6}" type="sibTrans" cxnId="{2BA1B81A-8995-4DE7-9DC8-F046C273C02B}">
      <dgm:prSet/>
      <dgm:spPr/>
      <dgm:t>
        <a:bodyPr/>
        <a:lstStyle/>
        <a:p>
          <a:endParaRPr lang="en-US"/>
        </a:p>
      </dgm:t>
    </dgm:pt>
    <dgm:pt modelId="{58C92374-D019-4029-845E-3D970A569AD5}">
      <dgm:prSet/>
      <dgm:spPr/>
      <dgm:t>
        <a:bodyPr/>
        <a:lstStyle/>
        <a:p>
          <a:r>
            <a:rPr lang="nl-NL"/>
            <a:t>ABC-schema’s</a:t>
          </a:r>
          <a:endParaRPr lang="en-US"/>
        </a:p>
      </dgm:t>
    </dgm:pt>
    <dgm:pt modelId="{9D0F311B-F501-4CF9-8C1F-3031260B5FEC}" type="parTrans" cxnId="{1F4FFEC8-DFC7-4340-AA8E-7A6FC68DE39E}">
      <dgm:prSet/>
      <dgm:spPr/>
      <dgm:t>
        <a:bodyPr/>
        <a:lstStyle/>
        <a:p>
          <a:endParaRPr lang="en-US"/>
        </a:p>
      </dgm:t>
    </dgm:pt>
    <dgm:pt modelId="{E32F11ED-5D58-49D9-B338-FEDE6B5E990F}" type="sibTrans" cxnId="{1F4FFEC8-DFC7-4340-AA8E-7A6FC68DE39E}">
      <dgm:prSet/>
      <dgm:spPr/>
      <dgm:t>
        <a:bodyPr/>
        <a:lstStyle/>
        <a:p>
          <a:endParaRPr lang="en-US"/>
        </a:p>
      </dgm:t>
    </dgm:pt>
    <dgm:pt modelId="{9EC76FA9-83C0-46CE-8BAB-07E261887076}">
      <dgm:prSet/>
      <dgm:spPr/>
      <dgm:t>
        <a:bodyPr/>
        <a:lstStyle/>
        <a:p>
          <a:r>
            <a:rPr lang="nl-NL"/>
            <a:t>Ulrich Neisser</a:t>
          </a:r>
          <a:endParaRPr lang="en-US"/>
        </a:p>
      </dgm:t>
    </dgm:pt>
    <dgm:pt modelId="{EEF92F81-0531-4965-80D2-9BC25B8A12AA}" type="parTrans" cxnId="{8C73F55B-6B48-4DB5-ACA9-9C8341968D92}">
      <dgm:prSet/>
      <dgm:spPr/>
      <dgm:t>
        <a:bodyPr/>
        <a:lstStyle/>
        <a:p>
          <a:endParaRPr lang="en-US"/>
        </a:p>
      </dgm:t>
    </dgm:pt>
    <dgm:pt modelId="{F3E2A19A-755F-4B96-B800-F6A9457BFA23}" type="sibTrans" cxnId="{8C73F55B-6B48-4DB5-ACA9-9C8341968D92}">
      <dgm:prSet/>
      <dgm:spPr/>
      <dgm:t>
        <a:bodyPr/>
        <a:lstStyle/>
        <a:p>
          <a:endParaRPr lang="en-US"/>
        </a:p>
      </dgm:t>
    </dgm:pt>
    <dgm:pt modelId="{288D3231-24D7-4F68-9559-C649B2F6D254}">
      <dgm:prSet/>
      <dgm:spPr/>
      <dgm:t>
        <a:bodyPr/>
        <a:lstStyle/>
        <a:p>
          <a:r>
            <a:rPr lang="nl-NL"/>
            <a:t>Volgende week: systeemtheorie</a:t>
          </a:r>
          <a:endParaRPr lang="en-US"/>
        </a:p>
      </dgm:t>
    </dgm:pt>
    <dgm:pt modelId="{44CD99AE-2F5F-466F-AC5E-15D9F6958456}" type="parTrans" cxnId="{F131473B-7D0A-42A2-BCAA-3AA1BBFE8884}">
      <dgm:prSet/>
      <dgm:spPr/>
      <dgm:t>
        <a:bodyPr/>
        <a:lstStyle/>
        <a:p>
          <a:endParaRPr lang="en-US"/>
        </a:p>
      </dgm:t>
    </dgm:pt>
    <dgm:pt modelId="{307CECD5-1EB5-4CA2-B9C5-B01D090004C2}" type="sibTrans" cxnId="{F131473B-7D0A-42A2-BCAA-3AA1BBFE8884}">
      <dgm:prSet/>
      <dgm:spPr/>
      <dgm:t>
        <a:bodyPr/>
        <a:lstStyle/>
        <a:p>
          <a:endParaRPr lang="en-US"/>
        </a:p>
      </dgm:t>
    </dgm:pt>
    <dgm:pt modelId="{D25EBF4D-B43C-472B-A651-C5E443D26198}" type="pres">
      <dgm:prSet presAssocID="{734F372C-B5D8-4C7E-8C83-10AF21445DD3}" presName="diagram" presStyleCnt="0">
        <dgm:presLayoutVars>
          <dgm:dir/>
          <dgm:resizeHandles val="exact"/>
        </dgm:presLayoutVars>
      </dgm:prSet>
      <dgm:spPr/>
    </dgm:pt>
    <dgm:pt modelId="{2F80C5E1-5D1E-4204-8439-C7D2B1C09B90}" type="pres">
      <dgm:prSet presAssocID="{EAEDABB8-6C62-4684-A11E-6DF78A987F34}" presName="node" presStyleLbl="node1" presStyleIdx="0" presStyleCnt="5">
        <dgm:presLayoutVars>
          <dgm:bulletEnabled val="1"/>
        </dgm:presLayoutVars>
      </dgm:prSet>
      <dgm:spPr/>
    </dgm:pt>
    <dgm:pt modelId="{A003AC1F-55DC-40CD-9528-B8FC6A69758F}" type="pres">
      <dgm:prSet presAssocID="{22CC0E42-8E7F-422D-809D-043AAF921382}" presName="sibTrans" presStyleCnt="0"/>
      <dgm:spPr/>
    </dgm:pt>
    <dgm:pt modelId="{6E37DCD8-B3BB-4A30-96CD-A25BA4B72B9B}" type="pres">
      <dgm:prSet presAssocID="{D3F74629-AC77-4A54-9D72-4F48FDA31820}" presName="node" presStyleLbl="node1" presStyleIdx="1" presStyleCnt="5">
        <dgm:presLayoutVars>
          <dgm:bulletEnabled val="1"/>
        </dgm:presLayoutVars>
      </dgm:prSet>
      <dgm:spPr/>
    </dgm:pt>
    <dgm:pt modelId="{C5F79000-E3DE-4BE0-B6AF-153774B1532E}" type="pres">
      <dgm:prSet presAssocID="{08723FB3-2669-4E4E-937D-5963910155D6}" presName="sibTrans" presStyleCnt="0"/>
      <dgm:spPr/>
    </dgm:pt>
    <dgm:pt modelId="{51EDA6EE-4FD1-4EDF-A2C6-6553964FCAF1}" type="pres">
      <dgm:prSet presAssocID="{58C92374-D019-4029-845E-3D970A569AD5}" presName="node" presStyleLbl="node1" presStyleIdx="2" presStyleCnt="5">
        <dgm:presLayoutVars>
          <dgm:bulletEnabled val="1"/>
        </dgm:presLayoutVars>
      </dgm:prSet>
      <dgm:spPr/>
    </dgm:pt>
    <dgm:pt modelId="{E17D2ABF-9632-4839-8323-A14832EAE371}" type="pres">
      <dgm:prSet presAssocID="{E32F11ED-5D58-49D9-B338-FEDE6B5E990F}" presName="sibTrans" presStyleCnt="0"/>
      <dgm:spPr/>
    </dgm:pt>
    <dgm:pt modelId="{96B2AB1D-8E0E-4370-98ED-C286BFB103DD}" type="pres">
      <dgm:prSet presAssocID="{9EC76FA9-83C0-46CE-8BAB-07E261887076}" presName="node" presStyleLbl="node1" presStyleIdx="3" presStyleCnt="5">
        <dgm:presLayoutVars>
          <dgm:bulletEnabled val="1"/>
        </dgm:presLayoutVars>
      </dgm:prSet>
      <dgm:spPr/>
    </dgm:pt>
    <dgm:pt modelId="{75873A3B-84A9-411B-A963-D62EE5EA29CC}" type="pres">
      <dgm:prSet presAssocID="{F3E2A19A-755F-4B96-B800-F6A9457BFA23}" presName="sibTrans" presStyleCnt="0"/>
      <dgm:spPr/>
    </dgm:pt>
    <dgm:pt modelId="{F1EF7EDB-9804-44E0-9DAF-38594CCF2E3B}" type="pres">
      <dgm:prSet presAssocID="{288D3231-24D7-4F68-9559-C649B2F6D254}" presName="node" presStyleLbl="node1" presStyleIdx="4" presStyleCnt="5">
        <dgm:presLayoutVars>
          <dgm:bulletEnabled val="1"/>
        </dgm:presLayoutVars>
      </dgm:prSet>
      <dgm:spPr/>
    </dgm:pt>
  </dgm:ptLst>
  <dgm:cxnLst>
    <dgm:cxn modelId="{3308CC02-8524-4BE0-95F7-7977EFA65F21}" type="presOf" srcId="{734F372C-B5D8-4C7E-8C83-10AF21445DD3}" destId="{D25EBF4D-B43C-472B-A651-C5E443D26198}" srcOrd="0" destOrd="0" presId="urn:microsoft.com/office/officeart/2005/8/layout/default"/>
    <dgm:cxn modelId="{B9BA5403-01CB-4D93-814D-4D87E6B72D65}" type="presOf" srcId="{9EC76FA9-83C0-46CE-8BAB-07E261887076}" destId="{96B2AB1D-8E0E-4370-98ED-C286BFB103DD}" srcOrd="0" destOrd="0" presId="urn:microsoft.com/office/officeart/2005/8/layout/default"/>
    <dgm:cxn modelId="{2BA1B81A-8995-4DE7-9DC8-F046C273C02B}" srcId="{734F372C-B5D8-4C7E-8C83-10AF21445DD3}" destId="{D3F74629-AC77-4A54-9D72-4F48FDA31820}" srcOrd="1" destOrd="0" parTransId="{9B0D170D-7950-4342-BE5E-0ED71829D724}" sibTransId="{08723FB3-2669-4E4E-937D-5963910155D6}"/>
    <dgm:cxn modelId="{7BDCCE20-ADDA-44EA-AEB7-8C14B490E3E5}" type="presOf" srcId="{D3F74629-AC77-4A54-9D72-4F48FDA31820}" destId="{6E37DCD8-B3BB-4A30-96CD-A25BA4B72B9B}" srcOrd="0" destOrd="0" presId="urn:microsoft.com/office/officeart/2005/8/layout/default"/>
    <dgm:cxn modelId="{F131473B-7D0A-42A2-BCAA-3AA1BBFE8884}" srcId="{734F372C-B5D8-4C7E-8C83-10AF21445DD3}" destId="{288D3231-24D7-4F68-9559-C649B2F6D254}" srcOrd="4" destOrd="0" parTransId="{44CD99AE-2F5F-466F-AC5E-15D9F6958456}" sibTransId="{307CECD5-1EB5-4CA2-B9C5-B01D090004C2}"/>
    <dgm:cxn modelId="{7C7DE05B-E3C4-445A-AD7D-31A4D2E9A551}" srcId="{734F372C-B5D8-4C7E-8C83-10AF21445DD3}" destId="{EAEDABB8-6C62-4684-A11E-6DF78A987F34}" srcOrd="0" destOrd="0" parTransId="{E7426898-F386-43EF-ADA9-816E92E0343A}" sibTransId="{22CC0E42-8E7F-422D-809D-043AAF921382}"/>
    <dgm:cxn modelId="{8C73F55B-6B48-4DB5-ACA9-9C8341968D92}" srcId="{734F372C-B5D8-4C7E-8C83-10AF21445DD3}" destId="{9EC76FA9-83C0-46CE-8BAB-07E261887076}" srcOrd="3" destOrd="0" parTransId="{EEF92F81-0531-4965-80D2-9BC25B8A12AA}" sibTransId="{F3E2A19A-755F-4B96-B800-F6A9457BFA23}"/>
    <dgm:cxn modelId="{890CE549-8A5F-4AB0-9395-81668C8BA92D}" type="presOf" srcId="{288D3231-24D7-4F68-9559-C649B2F6D254}" destId="{F1EF7EDB-9804-44E0-9DAF-38594CCF2E3B}" srcOrd="0" destOrd="0" presId="urn:microsoft.com/office/officeart/2005/8/layout/default"/>
    <dgm:cxn modelId="{C701C06B-E83B-4C98-BC0D-E63A3FB84294}" type="presOf" srcId="{EAEDABB8-6C62-4684-A11E-6DF78A987F34}" destId="{2F80C5E1-5D1E-4204-8439-C7D2B1C09B90}" srcOrd="0" destOrd="0" presId="urn:microsoft.com/office/officeart/2005/8/layout/default"/>
    <dgm:cxn modelId="{91072B6D-99EC-45FC-8444-B24D722526B5}" type="presOf" srcId="{58C92374-D019-4029-845E-3D970A569AD5}" destId="{51EDA6EE-4FD1-4EDF-A2C6-6553964FCAF1}" srcOrd="0" destOrd="0" presId="urn:microsoft.com/office/officeart/2005/8/layout/default"/>
    <dgm:cxn modelId="{1F4FFEC8-DFC7-4340-AA8E-7A6FC68DE39E}" srcId="{734F372C-B5D8-4C7E-8C83-10AF21445DD3}" destId="{58C92374-D019-4029-845E-3D970A569AD5}" srcOrd="2" destOrd="0" parTransId="{9D0F311B-F501-4CF9-8C1F-3031260B5FEC}" sibTransId="{E32F11ED-5D58-49D9-B338-FEDE6B5E990F}"/>
    <dgm:cxn modelId="{CFE99B63-C9E1-45BE-9A83-7F720172182B}" type="presParOf" srcId="{D25EBF4D-B43C-472B-A651-C5E443D26198}" destId="{2F80C5E1-5D1E-4204-8439-C7D2B1C09B90}" srcOrd="0" destOrd="0" presId="urn:microsoft.com/office/officeart/2005/8/layout/default"/>
    <dgm:cxn modelId="{1D7548E9-5E15-4AED-B31D-9E54FFF6B9B8}" type="presParOf" srcId="{D25EBF4D-B43C-472B-A651-C5E443D26198}" destId="{A003AC1F-55DC-40CD-9528-B8FC6A69758F}" srcOrd="1" destOrd="0" presId="urn:microsoft.com/office/officeart/2005/8/layout/default"/>
    <dgm:cxn modelId="{770CE494-9FE0-437E-A7C1-F848BCA231E8}" type="presParOf" srcId="{D25EBF4D-B43C-472B-A651-C5E443D26198}" destId="{6E37DCD8-B3BB-4A30-96CD-A25BA4B72B9B}" srcOrd="2" destOrd="0" presId="urn:microsoft.com/office/officeart/2005/8/layout/default"/>
    <dgm:cxn modelId="{AF4474CE-23D5-4AAA-A3CD-82736E2AD201}" type="presParOf" srcId="{D25EBF4D-B43C-472B-A651-C5E443D26198}" destId="{C5F79000-E3DE-4BE0-B6AF-153774B1532E}" srcOrd="3" destOrd="0" presId="urn:microsoft.com/office/officeart/2005/8/layout/default"/>
    <dgm:cxn modelId="{F2302F7E-D49B-4B04-8CAC-3DF30B33ED0F}" type="presParOf" srcId="{D25EBF4D-B43C-472B-A651-C5E443D26198}" destId="{51EDA6EE-4FD1-4EDF-A2C6-6553964FCAF1}" srcOrd="4" destOrd="0" presId="urn:microsoft.com/office/officeart/2005/8/layout/default"/>
    <dgm:cxn modelId="{65B27EDB-87C9-4D33-B3FC-F42F3926587E}" type="presParOf" srcId="{D25EBF4D-B43C-472B-A651-C5E443D26198}" destId="{E17D2ABF-9632-4839-8323-A14832EAE371}" srcOrd="5" destOrd="0" presId="urn:microsoft.com/office/officeart/2005/8/layout/default"/>
    <dgm:cxn modelId="{1ECD6ED7-0D9D-4CF3-90C0-8649B1D7446F}" type="presParOf" srcId="{D25EBF4D-B43C-472B-A651-C5E443D26198}" destId="{96B2AB1D-8E0E-4370-98ED-C286BFB103DD}" srcOrd="6" destOrd="0" presId="urn:microsoft.com/office/officeart/2005/8/layout/default"/>
    <dgm:cxn modelId="{625ADB54-17BC-49DA-800B-EF78D4F6C971}" type="presParOf" srcId="{D25EBF4D-B43C-472B-A651-C5E443D26198}" destId="{75873A3B-84A9-411B-A963-D62EE5EA29CC}" srcOrd="7" destOrd="0" presId="urn:microsoft.com/office/officeart/2005/8/layout/default"/>
    <dgm:cxn modelId="{8D54CCE4-B20E-4F6E-97B7-95B516B5AEDD}" type="presParOf" srcId="{D25EBF4D-B43C-472B-A651-C5E443D26198}" destId="{F1EF7EDB-9804-44E0-9DAF-38594CCF2E3B}"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80C5E1-5D1E-4204-8439-C7D2B1C09B90}">
      <dsp:nvSpPr>
        <dsp:cNvPr id="0" name=""/>
        <dsp:cNvSpPr/>
      </dsp:nvSpPr>
      <dsp:spPr>
        <a:xfrm>
          <a:off x="297621" y="1667"/>
          <a:ext cx="2447050" cy="146823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nl-NL" sz="2900" kern="1200"/>
            <a:t>Cognitieve psychologie</a:t>
          </a:r>
          <a:endParaRPr lang="en-US" sz="2900" kern="1200"/>
        </a:p>
      </dsp:txBody>
      <dsp:txXfrm>
        <a:off x="297621" y="1667"/>
        <a:ext cx="2447050" cy="1468230"/>
      </dsp:txXfrm>
    </dsp:sp>
    <dsp:sp modelId="{6E37DCD8-B3BB-4A30-96CD-A25BA4B72B9B}">
      <dsp:nvSpPr>
        <dsp:cNvPr id="0" name=""/>
        <dsp:cNvSpPr/>
      </dsp:nvSpPr>
      <dsp:spPr>
        <a:xfrm>
          <a:off x="2989377" y="1667"/>
          <a:ext cx="2447050" cy="146823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nl-NL" sz="2900" kern="1200"/>
            <a:t>Albert Ellis</a:t>
          </a:r>
          <a:endParaRPr lang="en-US" sz="2900" kern="1200"/>
        </a:p>
      </dsp:txBody>
      <dsp:txXfrm>
        <a:off x="2989377" y="1667"/>
        <a:ext cx="2447050" cy="1468230"/>
      </dsp:txXfrm>
    </dsp:sp>
    <dsp:sp modelId="{51EDA6EE-4FD1-4EDF-A2C6-6553964FCAF1}">
      <dsp:nvSpPr>
        <dsp:cNvPr id="0" name=""/>
        <dsp:cNvSpPr/>
      </dsp:nvSpPr>
      <dsp:spPr>
        <a:xfrm>
          <a:off x="297621" y="1714603"/>
          <a:ext cx="2447050" cy="146823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nl-NL" sz="2900" kern="1200"/>
            <a:t>ABC-schema’s</a:t>
          </a:r>
          <a:endParaRPr lang="en-US" sz="2900" kern="1200"/>
        </a:p>
      </dsp:txBody>
      <dsp:txXfrm>
        <a:off x="297621" y="1714603"/>
        <a:ext cx="2447050" cy="1468230"/>
      </dsp:txXfrm>
    </dsp:sp>
    <dsp:sp modelId="{96B2AB1D-8E0E-4370-98ED-C286BFB103DD}">
      <dsp:nvSpPr>
        <dsp:cNvPr id="0" name=""/>
        <dsp:cNvSpPr/>
      </dsp:nvSpPr>
      <dsp:spPr>
        <a:xfrm>
          <a:off x="2989377" y="1714603"/>
          <a:ext cx="2447050" cy="146823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nl-NL" sz="2900" kern="1200"/>
            <a:t>Ulrich Neisser</a:t>
          </a:r>
          <a:endParaRPr lang="en-US" sz="2900" kern="1200"/>
        </a:p>
      </dsp:txBody>
      <dsp:txXfrm>
        <a:off x="2989377" y="1714603"/>
        <a:ext cx="2447050" cy="1468230"/>
      </dsp:txXfrm>
    </dsp:sp>
    <dsp:sp modelId="{F1EF7EDB-9804-44E0-9DAF-38594CCF2E3B}">
      <dsp:nvSpPr>
        <dsp:cNvPr id="0" name=""/>
        <dsp:cNvSpPr/>
      </dsp:nvSpPr>
      <dsp:spPr>
        <a:xfrm>
          <a:off x="1643499" y="3427538"/>
          <a:ext cx="2447050" cy="146823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nl-NL" sz="2900" kern="1200"/>
            <a:t>Volgende week: systeemtheorie</a:t>
          </a:r>
          <a:endParaRPr lang="en-US" sz="2900" kern="1200"/>
        </a:p>
      </dsp:txBody>
      <dsp:txXfrm>
        <a:off x="1643499" y="3427538"/>
        <a:ext cx="2447050" cy="146823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nl-NL"/>
              <a:t>Klik om de stijl te bewerken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lvl1pPr algn="l">
              <a:defRPr/>
            </a:lvl1pPr>
          </a:lstStyle>
          <a:p>
            <a:fld id="{96DFF08F-DC6B-4601-B491-B0F83F6DD2DA}" type="datetimeFigureOut">
              <a:rPr lang="en-US" dirty="0"/>
              <a:pPr/>
              <a:t>11/13/2019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nl-NL"/>
              <a:t>Klik om de stijl te bewerken</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nl-NL"/>
              <a:t>Klik om de stijl te bewerken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96DFF08F-DC6B-4601-B491-B0F83F6DD2DA}" type="datetimeFigureOut">
              <a:rPr lang="en-US" dirty="0"/>
              <a:t>11/13/2019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nl-NL"/>
              <a:t>Klik om de stijl te bewerken</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11/13/2019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nl-NL"/>
              <a:t>Klik om de stijl te bewerken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nl-NL"/>
              <a:t>Tekststijl van het model bewerken</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11/13/2019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11/13/2019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11/13/2019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nl-NL"/>
              <a:t>Klik om de stijl te bewerken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96DFF08F-DC6B-4601-B491-B0F83F6DD2DA}" type="datetimeFigureOut">
              <a:rPr lang="en-US" dirty="0"/>
              <a:t>11/13/2019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nl-NL"/>
              <a:t>Klik om de stijl te bewerken</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C7616CA0-919D-4A49-9C8A-62FDFB3A5183}" type="datetimeFigureOut">
              <a:rPr lang="en-US" dirty="0"/>
              <a:t>11/13/2019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‹nr.›</a:t>
            </a:fld>
            <a:endParaRPr lang="en-US" dirty="0"/>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nl-NL"/>
              <a:t>Klik om de stijl te bewerken</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96DFF08F-DC6B-4601-B491-B0F83F6DD2DA}" type="datetimeFigureOut">
              <a:rPr lang="en-US" dirty="0"/>
              <a:pPr/>
              <a:t>11/13/2019</a:t>
            </a:fld>
            <a:endParaRPr lang="en-US" dirty="0"/>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4FAB73BC-B049-4115-A692-8D63A059BFB8}" type="slidenum">
              <a:rPr lang="en-US" dirty="0"/>
              <a:pPr/>
              <a:t>‹nr.›</a:t>
            </a:fld>
            <a:endParaRPr lang="en-US" dirty="0"/>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1"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238970C-19DE-438D-80D2-5CF969055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4B1E3F6-167B-40F3-B303-9A931BAB97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928" y="484632"/>
            <a:ext cx="11244036" cy="588091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ctrTitle"/>
          </p:nvPr>
        </p:nvSpPr>
        <p:spPr>
          <a:xfrm>
            <a:off x="4365356" y="810275"/>
            <a:ext cx="7020747" cy="5229630"/>
          </a:xfrm>
        </p:spPr>
        <p:txBody>
          <a:bodyPr>
            <a:normAutofit/>
          </a:bodyPr>
          <a:lstStyle/>
          <a:p>
            <a:pPr algn="l"/>
            <a:r>
              <a:rPr lang="nl-NL" sz="6600">
                <a:solidFill>
                  <a:srgbClr val="FFFFFF"/>
                </a:solidFill>
              </a:rPr>
              <a:t>Stromingen in de Psychologie</a:t>
            </a:r>
          </a:p>
        </p:txBody>
      </p:sp>
      <p:sp>
        <p:nvSpPr>
          <p:cNvPr id="3" name="Ondertitel 2"/>
          <p:cNvSpPr>
            <a:spLocks noGrp="1"/>
          </p:cNvSpPr>
          <p:nvPr>
            <p:ph type="subTitle" idx="1"/>
          </p:nvPr>
        </p:nvSpPr>
        <p:spPr>
          <a:xfrm>
            <a:off x="788661" y="810275"/>
            <a:ext cx="2949542" cy="5229630"/>
          </a:xfrm>
        </p:spPr>
        <p:txBody>
          <a:bodyPr>
            <a:normAutofit/>
          </a:bodyPr>
          <a:lstStyle/>
          <a:p>
            <a:pPr algn="r"/>
            <a:r>
              <a:rPr lang="nl-NL" sz="2400">
                <a:solidFill>
                  <a:srgbClr val="FFFFFF"/>
                </a:solidFill>
              </a:rPr>
              <a:t> Periode 6 -  Les 5</a:t>
            </a:r>
          </a:p>
        </p:txBody>
      </p:sp>
      <p:cxnSp>
        <p:nvCxnSpPr>
          <p:cNvPr id="12" name="Straight Connector 11">
            <a:extLst>
              <a:ext uri="{FF2B5EF4-FFF2-40B4-BE49-F238E27FC236}">
                <a16:creationId xmlns:a16="http://schemas.microsoft.com/office/drawing/2014/main" id="{40465A9A-0B0E-4D7B-8150-D098AC71B3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596290"/>
            <a:ext cx="0" cy="3657600"/>
          </a:xfrm>
          <a:prstGeom prst="line">
            <a:avLst/>
          </a:prstGeom>
          <a:ln w="19050">
            <a:solidFill>
              <a:srgbClr val="FFFFFF">
                <a:alpha val="7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80954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1CE8CA9-D6D2-4C46-8070-9566F894E5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1024129" y="585216"/>
            <a:ext cx="3779085" cy="1499616"/>
          </a:xfrm>
        </p:spPr>
        <p:txBody>
          <a:bodyPr>
            <a:normAutofit/>
          </a:bodyPr>
          <a:lstStyle/>
          <a:p>
            <a:r>
              <a:rPr lang="nl-NL" sz="3700">
                <a:solidFill>
                  <a:schemeClr val="tx1"/>
                </a:solidFill>
              </a:rPr>
              <a:t>Schema’s – Ulrich Neisser (1928 – 2012)</a:t>
            </a:r>
          </a:p>
        </p:txBody>
      </p:sp>
      <p:cxnSp>
        <p:nvCxnSpPr>
          <p:cNvPr id="11" name="Straight Connector 10">
            <a:extLst>
              <a:ext uri="{FF2B5EF4-FFF2-40B4-BE49-F238E27FC236}">
                <a16:creationId xmlns:a16="http://schemas.microsoft.com/office/drawing/2014/main" id="{72B31CF5-BEC2-457D-A52F-6A5CCB066FE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p:cNvSpPr>
            <a:spLocks noGrp="1"/>
          </p:cNvSpPr>
          <p:nvPr>
            <p:ph idx="1"/>
          </p:nvPr>
        </p:nvSpPr>
        <p:spPr>
          <a:xfrm>
            <a:off x="1024129" y="2286000"/>
            <a:ext cx="3791711" cy="3931920"/>
          </a:xfrm>
        </p:spPr>
        <p:txBody>
          <a:bodyPr>
            <a:normAutofit/>
          </a:bodyPr>
          <a:lstStyle/>
          <a:p>
            <a:r>
              <a:rPr lang="nl-NL" sz="1400">
                <a:solidFill>
                  <a:srgbClr val="FFFFFF"/>
                </a:solidFill>
              </a:rPr>
              <a:t>Vanuit de cognitieve psychologie gaat men ervan uit dat de mens georganiseerd is in schema’s. </a:t>
            </a:r>
          </a:p>
          <a:p>
            <a:r>
              <a:rPr lang="nl-NL" sz="1400">
                <a:solidFill>
                  <a:srgbClr val="FFFFFF"/>
                </a:solidFill>
              </a:rPr>
              <a:t>Ieder woord en iedere gebeurtenis behoort tot schema’s in je hoofd.</a:t>
            </a:r>
          </a:p>
          <a:p>
            <a:r>
              <a:rPr lang="nl-NL" sz="1400">
                <a:solidFill>
                  <a:srgbClr val="FFFFFF"/>
                </a:solidFill>
              </a:rPr>
              <a:t>Neisser: Nieuwe informatie wordt verwerkt en aangepast tot het past in het schema OF het schema wordt deels aangepast aan de nieuwe informatie. </a:t>
            </a:r>
          </a:p>
          <a:p>
            <a:r>
              <a:rPr lang="nl-NL" sz="1400">
                <a:solidFill>
                  <a:srgbClr val="FFFFFF"/>
                </a:solidFill>
              </a:rPr>
              <a:t>De manier waarop jij de wereld waarneemt en informatie verwerkt, wordt sterk beïnvloed door de reacties en opvattingen vanuit de sociale omgeving.</a:t>
            </a:r>
          </a:p>
          <a:p>
            <a:r>
              <a:rPr lang="nl-NL" sz="1400">
                <a:solidFill>
                  <a:srgbClr val="FFFFFF"/>
                </a:solidFill>
              </a:rPr>
              <a:t>Afwijkend gedrag ontstaat en blijft wanneer een schema alleen wordt aangevuld met nieuwe informatie die strookt met het aanwezige schema.</a:t>
            </a:r>
          </a:p>
        </p:txBody>
      </p:sp>
      <p:pic>
        <p:nvPicPr>
          <p:cNvPr id="4" name="Afbeelding 3">
            <a:extLst>
              <a:ext uri="{FF2B5EF4-FFF2-40B4-BE49-F238E27FC236}">
                <a16:creationId xmlns:a16="http://schemas.microsoft.com/office/drawing/2014/main" id="{F83A0065-1672-44C9-B05D-324A1B6D69EA}"/>
              </a:ext>
            </a:extLst>
          </p:cNvPr>
          <p:cNvPicPr>
            <a:picLocks noChangeAspect="1"/>
          </p:cNvPicPr>
          <p:nvPr/>
        </p:nvPicPr>
        <p:blipFill>
          <a:blip r:embed="rId2"/>
          <a:stretch>
            <a:fillRect/>
          </a:stretch>
        </p:blipFill>
        <p:spPr>
          <a:xfrm>
            <a:off x="6606769" y="640080"/>
            <a:ext cx="4434382" cy="5577840"/>
          </a:xfrm>
          <a:prstGeom prst="rect">
            <a:avLst/>
          </a:prstGeom>
        </p:spPr>
      </p:pic>
    </p:spTree>
    <p:extLst>
      <p:ext uri="{BB962C8B-B14F-4D97-AF65-F5344CB8AC3E}">
        <p14:creationId xmlns:p14="http://schemas.microsoft.com/office/powerpoint/2010/main" val="7665300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Casus </a:t>
            </a:r>
            <a:r>
              <a:rPr lang="nl-NL" dirty="0" err="1"/>
              <a:t>Bilal</a:t>
            </a:r>
            <a:r>
              <a:rPr lang="nl-NL" dirty="0"/>
              <a:t> – Schema’s</a:t>
            </a:r>
          </a:p>
        </p:txBody>
      </p:sp>
      <p:sp>
        <p:nvSpPr>
          <p:cNvPr id="3" name="Tijdelijke aanduiding voor inhoud 2"/>
          <p:cNvSpPr>
            <a:spLocks noGrp="1"/>
          </p:cNvSpPr>
          <p:nvPr>
            <p:ph idx="1"/>
          </p:nvPr>
        </p:nvSpPr>
        <p:spPr/>
        <p:txBody>
          <a:bodyPr/>
          <a:lstStyle/>
          <a:p>
            <a:r>
              <a:rPr lang="nl-NL" dirty="0" err="1"/>
              <a:t>Bilal</a:t>
            </a:r>
            <a:r>
              <a:rPr lang="nl-NL" dirty="0"/>
              <a:t> voelt zich al weken neerslachtig. Vandaag is hij jarig en ontvangt hij veel felicitaties per e-mail en </a:t>
            </a:r>
            <a:r>
              <a:rPr lang="nl-NL" dirty="0" err="1"/>
              <a:t>whatsapp</a:t>
            </a:r>
            <a:r>
              <a:rPr lang="nl-NL" dirty="0"/>
              <a:t>. Helaas is één vriend de verjaardag van </a:t>
            </a:r>
            <a:r>
              <a:rPr lang="nl-NL" dirty="0" err="1"/>
              <a:t>Bilal</a:t>
            </a:r>
            <a:r>
              <a:rPr lang="nl-NL" dirty="0"/>
              <a:t> vergeten. De informatie ‘veel felicitaties ontvangen voor mijn verjaardag’ negeert </a:t>
            </a:r>
            <a:r>
              <a:rPr lang="nl-NL" dirty="0" err="1"/>
              <a:t>Bilal</a:t>
            </a:r>
            <a:r>
              <a:rPr lang="nl-NL" dirty="0"/>
              <a:t>. Zijn aandacht gaat uit naar de informatie ‘een vriend is mijn verjaardag vergeten’, wat zijn schema ‘ik ben niks waard’ bevestigt. </a:t>
            </a:r>
            <a:r>
              <a:rPr lang="nl-NL" dirty="0" err="1"/>
              <a:t>Bilal</a:t>
            </a:r>
            <a:r>
              <a:rPr lang="nl-NL" dirty="0"/>
              <a:t> kan zelfs de informatie die niet strookt met zijn schema, verdraaien en aan zijn schema ‘ik ben niks waard’ toevoegen. Bijvoorbeeld door te stellen dat niemand de moeite heeft genomen een kaart over de post te sturen om hem te feliciteren.</a:t>
            </a:r>
          </a:p>
        </p:txBody>
      </p:sp>
    </p:spTree>
    <p:extLst>
      <p:ext uri="{BB962C8B-B14F-4D97-AF65-F5344CB8AC3E}">
        <p14:creationId xmlns:p14="http://schemas.microsoft.com/office/powerpoint/2010/main" val="40230056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EBC7EA-3A2E-470B-B9D1-02B7B1FA8E7A}"/>
              </a:ext>
            </a:extLst>
          </p:cNvPr>
          <p:cNvSpPr>
            <a:spLocks noGrp="1"/>
          </p:cNvSpPr>
          <p:nvPr>
            <p:ph type="title"/>
          </p:nvPr>
        </p:nvSpPr>
        <p:spPr/>
        <p:txBody>
          <a:bodyPr/>
          <a:lstStyle/>
          <a:p>
            <a:r>
              <a:rPr lang="nl-NL" dirty="0"/>
              <a:t>Schema’s…</a:t>
            </a:r>
          </a:p>
        </p:txBody>
      </p:sp>
      <p:sp>
        <p:nvSpPr>
          <p:cNvPr id="3" name="Tijdelijke aanduiding voor inhoud 2">
            <a:extLst>
              <a:ext uri="{FF2B5EF4-FFF2-40B4-BE49-F238E27FC236}">
                <a16:creationId xmlns:a16="http://schemas.microsoft.com/office/drawing/2014/main" id="{5EBA2833-3DA3-469B-A56F-B4F0A0CE92AE}"/>
              </a:ext>
            </a:extLst>
          </p:cNvPr>
          <p:cNvSpPr>
            <a:spLocks noGrp="1"/>
          </p:cNvSpPr>
          <p:nvPr>
            <p:ph idx="1"/>
          </p:nvPr>
        </p:nvSpPr>
        <p:spPr/>
        <p:txBody>
          <a:bodyPr/>
          <a:lstStyle/>
          <a:p>
            <a:pPr>
              <a:buFont typeface="Wingdings" panose="05000000000000000000" pitchFamily="2" charset="2"/>
              <a:buChar char="Ø"/>
            </a:pPr>
            <a:r>
              <a:rPr lang="nl-NL" dirty="0"/>
              <a:t>Volgens de cognitieve psychologie wordt alles in schema’s verwerkt.</a:t>
            </a:r>
          </a:p>
          <a:p>
            <a:pPr>
              <a:buFont typeface="Wingdings" panose="05000000000000000000" pitchFamily="2" charset="2"/>
              <a:buChar char="Ø"/>
            </a:pPr>
            <a:endParaRPr lang="nl-NL" dirty="0"/>
          </a:p>
          <a:p>
            <a:pPr>
              <a:buFont typeface="Wingdings" panose="05000000000000000000" pitchFamily="2" charset="2"/>
              <a:buChar char="Ø"/>
            </a:pPr>
            <a:r>
              <a:rPr lang="nl-NL" dirty="0"/>
              <a:t> Bedenk voor jezelf en vraag thuis eens na, welke schema’s zijn kenmerkend voor jou?</a:t>
            </a:r>
          </a:p>
          <a:p>
            <a:pPr>
              <a:buFont typeface="Wingdings" panose="05000000000000000000" pitchFamily="2" charset="2"/>
              <a:buChar char="Ø"/>
            </a:pPr>
            <a:endParaRPr lang="nl-NL" dirty="0"/>
          </a:p>
          <a:p>
            <a:pPr>
              <a:buFont typeface="Wingdings" panose="05000000000000000000" pitchFamily="2" charset="2"/>
              <a:buChar char="Ø"/>
            </a:pPr>
            <a:r>
              <a:rPr lang="nl-NL" dirty="0"/>
              <a:t>Kijk eens goed om je heen op je stageplek: welke schema’s wijken af?</a:t>
            </a:r>
          </a:p>
        </p:txBody>
      </p:sp>
    </p:spTree>
    <p:extLst>
      <p:ext uri="{BB962C8B-B14F-4D97-AF65-F5344CB8AC3E}">
        <p14:creationId xmlns:p14="http://schemas.microsoft.com/office/powerpoint/2010/main" val="40634103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9">
            <a:extLst>
              <a:ext uri="{FF2B5EF4-FFF2-40B4-BE49-F238E27FC236}">
                <a16:creationId xmlns:a16="http://schemas.microsoft.com/office/drawing/2014/main" id="{3C4263D5-8098-4EB6-964C-83A0E23F56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8421D91-74B0-4049-948E-92CCA3A6F1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3801" y="0"/>
            <a:ext cx="4648199"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15B30022-DBFF-4B41-9613-127FB3C9B7A6}"/>
              </a:ext>
            </a:extLst>
          </p:cNvPr>
          <p:cNvSpPr>
            <a:spLocks noGrp="1"/>
          </p:cNvSpPr>
          <p:nvPr>
            <p:ph type="title"/>
          </p:nvPr>
        </p:nvSpPr>
        <p:spPr>
          <a:xfrm>
            <a:off x="8187269" y="643467"/>
            <a:ext cx="3415612" cy="5571066"/>
          </a:xfrm>
        </p:spPr>
        <p:txBody>
          <a:bodyPr>
            <a:normAutofit/>
          </a:bodyPr>
          <a:lstStyle/>
          <a:p>
            <a:r>
              <a:rPr lang="nl-NL">
                <a:solidFill>
                  <a:srgbClr val="FFFFFF"/>
                </a:solidFill>
              </a:rPr>
              <a:t>Afsluiting</a:t>
            </a:r>
          </a:p>
        </p:txBody>
      </p:sp>
      <p:graphicFrame>
        <p:nvGraphicFramePr>
          <p:cNvPr id="14" name="Tijdelijke aanduiding voor inhoud 2">
            <a:extLst>
              <a:ext uri="{FF2B5EF4-FFF2-40B4-BE49-F238E27FC236}">
                <a16:creationId xmlns:a16="http://schemas.microsoft.com/office/drawing/2014/main" id="{E8013921-76EE-4578-A860-F0266BA02EAE}"/>
              </a:ext>
            </a:extLst>
          </p:cNvPr>
          <p:cNvGraphicFramePr>
            <a:graphicFrameLocks noGrp="1"/>
          </p:cNvGraphicFramePr>
          <p:nvPr>
            <p:ph idx="1"/>
            <p:extLst>
              <p:ext uri="{D42A27DB-BD31-4B8C-83A1-F6EECF244321}">
                <p14:modId xmlns:p14="http://schemas.microsoft.com/office/powerpoint/2010/main" val="34989480"/>
              </p:ext>
            </p:extLst>
          </p:nvPr>
        </p:nvGraphicFramePr>
        <p:xfrm>
          <a:off x="904875" y="976313"/>
          <a:ext cx="5734050" cy="4897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68020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034B8E3-1BB9-4662-9FC9-57A37D2C86C2}"/>
              </a:ext>
            </a:extLst>
          </p:cNvPr>
          <p:cNvSpPr>
            <a:spLocks noGrp="1"/>
          </p:cNvSpPr>
          <p:nvPr>
            <p:ph type="title"/>
          </p:nvPr>
        </p:nvSpPr>
        <p:spPr/>
        <p:txBody>
          <a:bodyPr/>
          <a:lstStyle/>
          <a:p>
            <a:r>
              <a:rPr lang="nl-NL" dirty="0"/>
              <a:t>Programma</a:t>
            </a:r>
          </a:p>
        </p:txBody>
      </p:sp>
      <p:sp>
        <p:nvSpPr>
          <p:cNvPr id="3" name="Tijdelijke aanduiding voor inhoud 2">
            <a:extLst>
              <a:ext uri="{FF2B5EF4-FFF2-40B4-BE49-F238E27FC236}">
                <a16:creationId xmlns:a16="http://schemas.microsoft.com/office/drawing/2014/main" id="{997A9551-75C3-4AF8-9870-48E7E8954D18}"/>
              </a:ext>
            </a:extLst>
          </p:cNvPr>
          <p:cNvSpPr>
            <a:spLocks noGrp="1"/>
          </p:cNvSpPr>
          <p:nvPr>
            <p:ph idx="1"/>
          </p:nvPr>
        </p:nvSpPr>
        <p:spPr/>
        <p:txBody>
          <a:bodyPr>
            <a:normAutofit/>
          </a:bodyPr>
          <a:lstStyle/>
          <a:p>
            <a:pPr>
              <a:buFont typeface="Wingdings" panose="05000000000000000000" pitchFamily="2" charset="2"/>
              <a:buChar char="Ø"/>
            </a:pPr>
            <a:r>
              <a:rPr lang="nl-NL" dirty="0"/>
              <a:t> Herhaling vorige week</a:t>
            </a:r>
          </a:p>
          <a:p>
            <a:pPr>
              <a:buFont typeface="Wingdings" panose="05000000000000000000" pitchFamily="2" charset="2"/>
              <a:buChar char="Ø"/>
            </a:pPr>
            <a:r>
              <a:rPr lang="nl-NL" dirty="0"/>
              <a:t> Cognitieve psychologie</a:t>
            </a:r>
          </a:p>
        </p:txBody>
      </p:sp>
    </p:spTree>
    <p:extLst>
      <p:ext uri="{BB962C8B-B14F-4D97-AF65-F5344CB8AC3E}">
        <p14:creationId xmlns:p14="http://schemas.microsoft.com/office/powerpoint/2010/main" val="3043052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3A4255-BEED-4113-B27E-D031D2717F11}"/>
              </a:ext>
            </a:extLst>
          </p:cNvPr>
          <p:cNvSpPr>
            <a:spLocks noGrp="1"/>
          </p:cNvSpPr>
          <p:nvPr>
            <p:ph type="title"/>
          </p:nvPr>
        </p:nvSpPr>
        <p:spPr>
          <a:xfrm>
            <a:off x="1024128" y="585216"/>
            <a:ext cx="5027048" cy="1499616"/>
          </a:xfrm>
        </p:spPr>
        <p:txBody>
          <a:bodyPr>
            <a:normAutofit/>
          </a:bodyPr>
          <a:lstStyle/>
          <a:p>
            <a:r>
              <a:rPr lang="nl-NL"/>
              <a:t>Vorige week…</a:t>
            </a:r>
          </a:p>
        </p:txBody>
      </p:sp>
      <p:sp>
        <p:nvSpPr>
          <p:cNvPr id="8" name="Content Placeholder 7">
            <a:extLst>
              <a:ext uri="{FF2B5EF4-FFF2-40B4-BE49-F238E27FC236}">
                <a16:creationId xmlns:a16="http://schemas.microsoft.com/office/drawing/2014/main" id="{5ACD431F-59E9-491A-9857-71B1C770D7A0}"/>
              </a:ext>
            </a:extLst>
          </p:cNvPr>
          <p:cNvSpPr>
            <a:spLocks noGrp="1"/>
          </p:cNvSpPr>
          <p:nvPr>
            <p:ph idx="1"/>
          </p:nvPr>
        </p:nvSpPr>
        <p:spPr>
          <a:xfrm>
            <a:off x="1024129" y="2286000"/>
            <a:ext cx="5027048" cy="4023360"/>
          </a:xfrm>
        </p:spPr>
        <p:txBody>
          <a:bodyPr>
            <a:normAutofit/>
          </a:bodyPr>
          <a:lstStyle/>
          <a:p>
            <a:pPr>
              <a:buFont typeface="Wingdings" panose="05000000000000000000" pitchFamily="2" charset="2"/>
              <a:buChar char="Ø"/>
            </a:pPr>
            <a:r>
              <a:rPr lang="en-US" sz="2000" dirty="0"/>
              <a:t> </a:t>
            </a:r>
            <a:r>
              <a:rPr lang="en-US" sz="2000" dirty="0" err="1"/>
              <a:t>Humanisme</a:t>
            </a:r>
            <a:endParaRPr lang="en-US" sz="2000" dirty="0"/>
          </a:p>
          <a:p>
            <a:pPr>
              <a:buFont typeface="Wingdings" panose="05000000000000000000" pitchFamily="2" charset="2"/>
              <a:buChar char="Ø"/>
            </a:pPr>
            <a:endParaRPr lang="en-US" sz="2000" dirty="0"/>
          </a:p>
          <a:p>
            <a:pPr>
              <a:buFont typeface="Wingdings" panose="05000000000000000000" pitchFamily="2" charset="2"/>
              <a:buChar char="Ø"/>
            </a:pPr>
            <a:r>
              <a:rPr lang="en-US" sz="2000" dirty="0"/>
              <a:t>Carl Rogers</a:t>
            </a:r>
          </a:p>
          <a:p>
            <a:pPr>
              <a:buFont typeface="Wingdings" panose="05000000000000000000" pitchFamily="2" charset="2"/>
              <a:buChar char="Ø"/>
            </a:pPr>
            <a:endParaRPr lang="en-US" sz="2000" dirty="0"/>
          </a:p>
          <a:p>
            <a:pPr>
              <a:buFont typeface="Wingdings" panose="05000000000000000000" pitchFamily="2" charset="2"/>
              <a:buChar char="Ø"/>
            </a:pPr>
            <a:r>
              <a:rPr lang="en-US" sz="2000" dirty="0" err="1"/>
              <a:t>Humanistische</a:t>
            </a:r>
            <a:r>
              <a:rPr lang="en-US" sz="2000" dirty="0"/>
              <a:t> </a:t>
            </a:r>
            <a:r>
              <a:rPr lang="en-US" sz="2000" dirty="0" err="1"/>
              <a:t>methoden</a:t>
            </a:r>
            <a:endParaRPr lang="en-US" sz="2000" dirty="0"/>
          </a:p>
          <a:p>
            <a:pPr>
              <a:buFont typeface="Wingdings" panose="05000000000000000000" pitchFamily="2" charset="2"/>
              <a:buChar char="Ø"/>
            </a:pPr>
            <a:endParaRPr lang="en-US" sz="2000" dirty="0"/>
          </a:p>
          <a:p>
            <a:pPr>
              <a:buFont typeface="Wingdings" panose="05000000000000000000" pitchFamily="2" charset="2"/>
              <a:buChar char="Ø"/>
            </a:pPr>
            <a:r>
              <a:rPr lang="en-US" sz="2000" dirty="0" err="1"/>
              <a:t>Positieve</a:t>
            </a:r>
            <a:r>
              <a:rPr lang="en-US" sz="2000" dirty="0"/>
              <a:t> </a:t>
            </a:r>
            <a:r>
              <a:rPr lang="en-US" sz="2000" dirty="0" err="1"/>
              <a:t>psychologie</a:t>
            </a:r>
            <a:endParaRPr lang="en-US" sz="2000" dirty="0"/>
          </a:p>
          <a:p>
            <a:pPr>
              <a:buFont typeface="Wingdings" panose="05000000000000000000" pitchFamily="2" charset="2"/>
              <a:buChar char="Ø"/>
            </a:pPr>
            <a:endParaRPr lang="en-US" sz="2000" dirty="0"/>
          </a:p>
          <a:p>
            <a:pPr>
              <a:buFont typeface="Wingdings" panose="05000000000000000000" pitchFamily="2" charset="2"/>
              <a:buChar char="Ø"/>
            </a:pPr>
            <a:endParaRPr lang="en-US" sz="2000" dirty="0"/>
          </a:p>
          <a:p>
            <a:pPr>
              <a:buFont typeface="Wingdings" panose="05000000000000000000" pitchFamily="2" charset="2"/>
              <a:buChar char="Ø"/>
            </a:pPr>
            <a:endParaRPr lang="en-US" sz="2000" dirty="0"/>
          </a:p>
        </p:txBody>
      </p:sp>
      <p:pic>
        <p:nvPicPr>
          <p:cNvPr id="4" name="Tijdelijke aanduiding voor inhoud 3">
            <a:extLst>
              <a:ext uri="{FF2B5EF4-FFF2-40B4-BE49-F238E27FC236}">
                <a16:creationId xmlns:a16="http://schemas.microsoft.com/office/drawing/2014/main" id="{70589384-CB8A-4716-AE33-BB13D5CCE2A7}"/>
              </a:ext>
            </a:extLst>
          </p:cNvPr>
          <p:cNvPicPr>
            <a:picLocks noChangeAspect="1"/>
          </p:cNvPicPr>
          <p:nvPr/>
        </p:nvPicPr>
        <p:blipFill rotWithShape="1">
          <a:blip r:embed="rId2"/>
          <a:srcRect r="3" b="2770"/>
          <a:stretch/>
        </p:blipFill>
        <p:spPr>
          <a:xfrm>
            <a:off x="7423926" y="2214300"/>
            <a:ext cx="2223437" cy="2902868"/>
          </a:xfrm>
          <a:prstGeom prst="rect">
            <a:avLst/>
          </a:prstGeom>
        </p:spPr>
      </p:pic>
    </p:spTree>
    <p:extLst>
      <p:ext uri="{BB962C8B-B14F-4D97-AF65-F5344CB8AC3E}">
        <p14:creationId xmlns:p14="http://schemas.microsoft.com/office/powerpoint/2010/main" val="3876141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8FE2A9-B1D7-46D6-AEC3-3969BE1824DD}"/>
              </a:ext>
            </a:extLst>
          </p:cNvPr>
          <p:cNvSpPr>
            <a:spLocks noGrp="1"/>
          </p:cNvSpPr>
          <p:nvPr>
            <p:ph type="title"/>
          </p:nvPr>
        </p:nvSpPr>
        <p:spPr/>
        <p:txBody>
          <a:bodyPr/>
          <a:lstStyle/>
          <a:p>
            <a:r>
              <a:rPr lang="nl-NL" dirty="0"/>
              <a:t>Wat is…..?</a:t>
            </a:r>
          </a:p>
        </p:txBody>
      </p:sp>
      <p:sp>
        <p:nvSpPr>
          <p:cNvPr id="3" name="Tijdelijke aanduiding voor inhoud 2">
            <a:extLst>
              <a:ext uri="{FF2B5EF4-FFF2-40B4-BE49-F238E27FC236}">
                <a16:creationId xmlns:a16="http://schemas.microsoft.com/office/drawing/2014/main" id="{45AD94FF-12C5-4747-9FE0-DB9765FB2D4E}"/>
              </a:ext>
            </a:extLst>
          </p:cNvPr>
          <p:cNvSpPr>
            <a:spLocks noGrp="1"/>
          </p:cNvSpPr>
          <p:nvPr>
            <p:ph idx="1"/>
          </p:nvPr>
        </p:nvSpPr>
        <p:spPr/>
        <p:txBody>
          <a:bodyPr/>
          <a:lstStyle/>
          <a:p>
            <a:pPr>
              <a:buFont typeface="Wingdings" panose="05000000000000000000" pitchFamily="2" charset="2"/>
              <a:buChar char="Ø"/>
            </a:pPr>
            <a:r>
              <a:rPr lang="nl-NL" dirty="0"/>
              <a:t>Cognitie</a:t>
            </a:r>
          </a:p>
          <a:p>
            <a:pPr>
              <a:buFont typeface="Wingdings" panose="05000000000000000000" pitchFamily="2" charset="2"/>
              <a:buChar char="Ø"/>
            </a:pPr>
            <a:endParaRPr lang="nl-NL" dirty="0"/>
          </a:p>
          <a:p>
            <a:pPr>
              <a:buFont typeface="Wingdings" panose="05000000000000000000" pitchFamily="2" charset="2"/>
              <a:buChar char="Ø"/>
            </a:pPr>
            <a:r>
              <a:rPr lang="nl-NL" dirty="0"/>
              <a:t>Psychologie</a:t>
            </a:r>
          </a:p>
          <a:p>
            <a:pPr>
              <a:buFont typeface="Wingdings" panose="05000000000000000000" pitchFamily="2" charset="2"/>
              <a:buChar char="Ø"/>
            </a:pPr>
            <a:endParaRPr lang="nl-NL" dirty="0"/>
          </a:p>
          <a:p>
            <a:pPr>
              <a:buFont typeface="Wingdings" panose="05000000000000000000" pitchFamily="2" charset="2"/>
              <a:buChar char="Ø"/>
            </a:pPr>
            <a:r>
              <a:rPr lang="nl-NL" dirty="0"/>
              <a:t>Waar staat deze term voor, denk je?</a:t>
            </a:r>
          </a:p>
        </p:txBody>
      </p:sp>
    </p:spTree>
    <p:extLst>
      <p:ext uri="{BB962C8B-B14F-4D97-AF65-F5344CB8AC3E}">
        <p14:creationId xmlns:p14="http://schemas.microsoft.com/office/powerpoint/2010/main" val="276420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Cognitieve psychologie</a:t>
            </a:r>
          </a:p>
        </p:txBody>
      </p:sp>
      <p:sp>
        <p:nvSpPr>
          <p:cNvPr id="3" name="Tijdelijke aanduiding voor inhoud 2"/>
          <p:cNvSpPr>
            <a:spLocks noGrp="1"/>
          </p:cNvSpPr>
          <p:nvPr>
            <p:ph idx="1"/>
          </p:nvPr>
        </p:nvSpPr>
        <p:spPr/>
        <p:txBody>
          <a:bodyPr/>
          <a:lstStyle/>
          <a:p>
            <a:r>
              <a:rPr lang="nl-NL" dirty="0"/>
              <a:t>- richt zich op het brein </a:t>
            </a:r>
            <a:r>
              <a:rPr lang="nl-NL" dirty="0">
                <a:sym typeface="Wingdings" panose="05000000000000000000" pitchFamily="2" charset="2"/>
              </a:rPr>
              <a:t> het begrip, de kennis, de herinneringen, het geheugen, het probleemoplossend vermogen en de informatieverwerking van de mens</a:t>
            </a:r>
          </a:p>
          <a:p>
            <a:r>
              <a:rPr lang="nl-NL" dirty="0">
                <a:sym typeface="Wingdings" panose="05000000000000000000" pitchFamily="2" charset="2"/>
              </a:rPr>
              <a:t>- een vergelijking tussen een mens en een computer: de mens ontvangt en verwerkt informatie…</a:t>
            </a:r>
          </a:p>
          <a:p>
            <a:r>
              <a:rPr lang="nl-NL" dirty="0">
                <a:sym typeface="Wingdings" panose="05000000000000000000" pitchFamily="2" charset="2"/>
              </a:rPr>
              <a:t>- Diverse processen zorgen voor verwerking, opslaan, oplossen en oproepen van informatie</a:t>
            </a:r>
          </a:p>
          <a:p>
            <a:r>
              <a:rPr lang="nl-NL" dirty="0">
                <a:sym typeface="Wingdings" panose="05000000000000000000" pitchFamily="2" charset="2"/>
              </a:rPr>
              <a:t>- Informatie komt vanuit de omgeving</a:t>
            </a:r>
            <a:endParaRPr lang="nl-NL" dirty="0"/>
          </a:p>
        </p:txBody>
      </p:sp>
    </p:spTree>
    <p:extLst>
      <p:ext uri="{BB962C8B-B14F-4D97-AF65-F5344CB8AC3E}">
        <p14:creationId xmlns:p14="http://schemas.microsoft.com/office/powerpoint/2010/main" val="2643827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Albert Ellis (1913 – 2007)</a:t>
            </a:r>
          </a:p>
        </p:txBody>
      </p:sp>
      <p:sp>
        <p:nvSpPr>
          <p:cNvPr id="3" name="Tijdelijke aanduiding voor inhoud 2"/>
          <p:cNvSpPr>
            <a:spLocks noGrp="1"/>
          </p:cNvSpPr>
          <p:nvPr>
            <p:ph idx="1"/>
          </p:nvPr>
        </p:nvSpPr>
        <p:spPr>
          <a:xfrm>
            <a:off x="756992" y="1763486"/>
            <a:ext cx="10254343" cy="4976949"/>
          </a:xfrm>
        </p:spPr>
        <p:txBody>
          <a:bodyPr>
            <a:normAutofit fontScale="92500" lnSpcReduction="20000"/>
          </a:bodyPr>
          <a:lstStyle/>
          <a:p>
            <a:r>
              <a:rPr lang="nl-NL" dirty="0"/>
              <a:t>Cognitief gedragstherapeut en bedenker van de RET en het ABC-schema</a:t>
            </a:r>
          </a:p>
          <a:p>
            <a:endParaRPr lang="nl-NL" dirty="0"/>
          </a:p>
          <a:p>
            <a:r>
              <a:rPr lang="nl-NL" dirty="0"/>
              <a:t>Albert Ellis </a:t>
            </a:r>
            <a:r>
              <a:rPr lang="nl-NL" dirty="0">
                <a:sym typeface="Wingdings" panose="05000000000000000000" pitchFamily="2" charset="2"/>
              </a:rPr>
              <a:t> </a:t>
            </a:r>
          </a:p>
          <a:p>
            <a:r>
              <a:rPr lang="nl-NL" dirty="0">
                <a:sym typeface="Wingdings" panose="05000000000000000000" pitchFamily="2" charset="2"/>
              </a:rPr>
              <a:t>stelt dat gedrag voortkomt uit ideeën van mensen. Afwijkend gedrag komt dan voort uit onlogische/irrationele ideeën. </a:t>
            </a:r>
          </a:p>
          <a:p>
            <a:r>
              <a:rPr lang="nl-NL" dirty="0">
                <a:sym typeface="Wingdings" panose="05000000000000000000" pitchFamily="2" charset="2"/>
              </a:rPr>
              <a:t>Niet het probleem zelf maakt dat we het lastig vinden, maar de manier waarop we daarnaar kijken en vervolgens naar handelen.</a:t>
            </a:r>
          </a:p>
          <a:p>
            <a:r>
              <a:rPr lang="nl-NL" dirty="0">
                <a:sym typeface="Wingdings" panose="05000000000000000000" pitchFamily="2" charset="2"/>
              </a:rPr>
              <a:t>Emotionele ellende komt voort uit de volgende gedachten:</a:t>
            </a:r>
          </a:p>
          <a:p>
            <a:r>
              <a:rPr lang="nl-NL" dirty="0">
                <a:sym typeface="Wingdings" panose="05000000000000000000" pitchFamily="2" charset="2"/>
              </a:rPr>
              <a:t>- Ik moet en zal door iedereen in mijn omgeving aardig gevonden worden</a:t>
            </a:r>
          </a:p>
          <a:p>
            <a:r>
              <a:rPr lang="nl-NL" dirty="0">
                <a:sym typeface="Wingdings" panose="05000000000000000000" pitchFamily="2" charset="2"/>
              </a:rPr>
              <a:t>- Ik moet in alle aspecten van het leven goed zijn</a:t>
            </a:r>
          </a:p>
          <a:p>
            <a:r>
              <a:rPr lang="nl-NL" dirty="0">
                <a:sym typeface="Wingdings" panose="05000000000000000000" pitchFamily="2" charset="2"/>
              </a:rPr>
              <a:t>- Alles moet lopen zoals ik dat wil</a:t>
            </a:r>
          </a:p>
          <a:p>
            <a:r>
              <a:rPr lang="nl-NL" dirty="0">
                <a:sym typeface="Wingdings" panose="05000000000000000000" pitchFamily="2" charset="2"/>
              </a:rPr>
              <a:t>- Ik heb geen invloed op ongeluk</a:t>
            </a:r>
          </a:p>
          <a:p>
            <a:r>
              <a:rPr lang="nl-NL" dirty="0">
                <a:sym typeface="Wingdings" panose="05000000000000000000" pitchFamily="2" charset="2"/>
              </a:rPr>
              <a:t>- Er is altijd maar één beste oplossing voor een probleem</a:t>
            </a:r>
            <a:endParaRPr lang="nl-NL" dirty="0"/>
          </a:p>
        </p:txBody>
      </p:sp>
    </p:spTree>
    <p:extLst>
      <p:ext uri="{BB962C8B-B14F-4D97-AF65-F5344CB8AC3E}">
        <p14:creationId xmlns:p14="http://schemas.microsoft.com/office/powerpoint/2010/main" val="16709857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1024128" y="585216"/>
            <a:ext cx="6066818" cy="1499616"/>
          </a:xfrm>
        </p:spPr>
        <p:txBody>
          <a:bodyPr>
            <a:normAutofit/>
          </a:bodyPr>
          <a:lstStyle/>
          <a:p>
            <a:r>
              <a:rPr lang="nl-NL" dirty="0"/>
              <a:t>Albert Ellis (1913 – 2007)</a:t>
            </a:r>
          </a:p>
        </p:txBody>
      </p:sp>
      <p:sp>
        <p:nvSpPr>
          <p:cNvPr id="3" name="Tijdelijke aanduiding voor inhoud 2"/>
          <p:cNvSpPr>
            <a:spLocks noGrp="1"/>
          </p:cNvSpPr>
          <p:nvPr>
            <p:ph idx="1"/>
          </p:nvPr>
        </p:nvSpPr>
        <p:spPr>
          <a:xfrm>
            <a:off x="1024128" y="2286000"/>
            <a:ext cx="6066818" cy="4023360"/>
          </a:xfrm>
        </p:spPr>
        <p:txBody>
          <a:bodyPr>
            <a:normAutofit/>
          </a:bodyPr>
          <a:lstStyle/>
          <a:p>
            <a:r>
              <a:rPr lang="nl-NL" dirty="0"/>
              <a:t>Vanuit deze gedachten ontwikkelde hij:</a:t>
            </a:r>
          </a:p>
          <a:p>
            <a:r>
              <a:rPr lang="nl-NL" dirty="0"/>
              <a:t>1. RET (Relationeel-emotieve therapie)</a:t>
            </a:r>
            <a:br>
              <a:rPr lang="nl-NL" dirty="0"/>
            </a:br>
            <a:r>
              <a:rPr lang="nl-NL" dirty="0"/>
              <a:t>	waarbij hij cliënten probeert in te laten zien dat niet de gebeurtenis bepaalt	hoe jij je voelt, maar de manier waarop jij tegen deze gebeurtenis aankijkt.</a:t>
            </a:r>
          </a:p>
          <a:p>
            <a:r>
              <a:rPr lang="nl-NL" dirty="0"/>
              <a:t>2. ABC-schema</a:t>
            </a:r>
          </a:p>
          <a:p>
            <a:pPr marL="923544" lvl="6" indent="0">
              <a:buNone/>
            </a:pPr>
            <a:r>
              <a:rPr lang="nl-NL"/>
              <a:t>Onderdeel van RET, schematische weergave van de therapie</a:t>
            </a:r>
            <a:br>
              <a:rPr lang="nl-NL"/>
            </a:br>
            <a:r>
              <a:rPr lang="nl-NL"/>
              <a:t>A = de gebeurtenis</a:t>
            </a:r>
            <a:br>
              <a:rPr lang="nl-NL"/>
            </a:br>
            <a:r>
              <a:rPr lang="nl-NL"/>
              <a:t>B = je overtuiging en gedachten bij deze gebeurtenis</a:t>
            </a:r>
            <a:br>
              <a:rPr lang="nl-NL"/>
            </a:br>
            <a:r>
              <a:rPr lang="nl-NL"/>
              <a:t>C = hoe je je voelt</a:t>
            </a:r>
          </a:p>
          <a:p>
            <a:endParaRPr lang="nl-NL" dirty="0"/>
          </a:p>
        </p:txBody>
      </p:sp>
      <p:pic>
        <p:nvPicPr>
          <p:cNvPr id="4" name="Afbeelding 3">
            <a:extLst>
              <a:ext uri="{FF2B5EF4-FFF2-40B4-BE49-F238E27FC236}">
                <a16:creationId xmlns:a16="http://schemas.microsoft.com/office/drawing/2014/main" id="{97E85C7C-206A-4D76-98E0-E3B8A7C9879D}"/>
              </a:ext>
            </a:extLst>
          </p:cNvPr>
          <p:cNvPicPr>
            <a:picLocks noChangeAspect="1"/>
          </p:cNvPicPr>
          <p:nvPr/>
        </p:nvPicPr>
        <p:blipFill rotWithShape="1">
          <a:blip r:embed="rId2"/>
          <a:srcRect l="27546" r="27294" b="-1"/>
          <a:stretch/>
        </p:blipFill>
        <p:spPr>
          <a:xfrm>
            <a:off x="7552266" y="10"/>
            <a:ext cx="4639733" cy="6857990"/>
          </a:xfrm>
          <a:prstGeom prst="rect">
            <a:avLst/>
          </a:prstGeom>
        </p:spPr>
      </p:pic>
    </p:spTree>
    <p:extLst>
      <p:ext uri="{BB962C8B-B14F-4D97-AF65-F5344CB8AC3E}">
        <p14:creationId xmlns:p14="http://schemas.microsoft.com/office/powerpoint/2010/main" val="383221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RET / ABC schema</a:t>
            </a:r>
          </a:p>
        </p:txBody>
      </p:sp>
      <p:sp>
        <p:nvSpPr>
          <p:cNvPr id="3" name="Tijdelijke aanduiding voor inhoud 2"/>
          <p:cNvSpPr>
            <a:spLocks noGrp="1"/>
          </p:cNvSpPr>
          <p:nvPr>
            <p:ph idx="1"/>
          </p:nvPr>
        </p:nvSpPr>
        <p:spPr/>
        <p:txBody>
          <a:bodyPr>
            <a:normAutofit fontScale="85000" lnSpcReduction="20000"/>
          </a:bodyPr>
          <a:lstStyle/>
          <a:p>
            <a:r>
              <a:rPr lang="nl-NL" dirty="0"/>
              <a:t>B = je overtuiging en je gedachten bij deze gebeurtenis</a:t>
            </a:r>
          </a:p>
          <a:p>
            <a:r>
              <a:rPr lang="nl-NL" dirty="0"/>
              <a:t>De bedoeling is dat je dit onderdeel realistischer moet maken. </a:t>
            </a:r>
          </a:p>
          <a:p>
            <a:r>
              <a:rPr lang="nl-NL" dirty="0"/>
              <a:t>VB:</a:t>
            </a:r>
          </a:p>
          <a:p>
            <a:r>
              <a:rPr lang="nl-NL" dirty="0"/>
              <a:t>Je haalt een onvoldoende voor een toets (A). Je denkt dat je studie verloren is, deze onvoldoende haal je nooit meer op. Je kunt dus net zo goed gewoon stoppen (B). Je voelt je ellendig, falend en een mislukkeling (C).</a:t>
            </a:r>
          </a:p>
          <a:p>
            <a:r>
              <a:rPr lang="nl-NL" dirty="0"/>
              <a:t>De bedoeling is dat je B vervangt voor andere gedachten door uit te vragen bij je cliënt hoe realistisch de gedachten zijn… </a:t>
            </a:r>
          </a:p>
          <a:p>
            <a:endParaRPr lang="nl-NL" dirty="0"/>
          </a:p>
          <a:p>
            <a:r>
              <a:rPr lang="nl-NL" dirty="0"/>
              <a:t>MBCT (Mindfulness </a:t>
            </a:r>
            <a:r>
              <a:rPr lang="nl-NL" dirty="0" err="1"/>
              <a:t>Based</a:t>
            </a:r>
            <a:r>
              <a:rPr lang="nl-NL" dirty="0"/>
              <a:t> </a:t>
            </a:r>
            <a:r>
              <a:rPr lang="nl-NL" dirty="0" err="1"/>
              <a:t>Cognitive</a:t>
            </a:r>
            <a:r>
              <a:rPr lang="nl-NL" dirty="0"/>
              <a:t> </a:t>
            </a:r>
            <a:r>
              <a:rPr lang="nl-NL" dirty="0" err="1"/>
              <a:t>Therapy</a:t>
            </a:r>
            <a:r>
              <a:rPr lang="nl-NL" dirty="0"/>
              <a:t>) of aandachtgerichte therapie is een relatief nieuwe variant hierop.</a:t>
            </a:r>
            <a:br>
              <a:rPr lang="nl-NL" dirty="0"/>
            </a:br>
            <a:r>
              <a:rPr lang="nl-NL" dirty="0"/>
              <a:t>Je leert bewuste keuzes te maken i.p.v. op de automatische piloot te reageren, het leert je omgaan met druk en uitdagingen en afstand te nemen van irrationele en onlogische gedachten.</a:t>
            </a:r>
          </a:p>
        </p:txBody>
      </p:sp>
    </p:spTree>
    <p:extLst>
      <p:ext uri="{BB962C8B-B14F-4D97-AF65-F5344CB8AC3E}">
        <p14:creationId xmlns:p14="http://schemas.microsoft.com/office/powerpoint/2010/main" val="20388356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32D389-FAE1-4B0F-ABAC-9EBBEDB1DB79}"/>
              </a:ext>
            </a:extLst>
          </p:cNvPr>
          <p:cNvSpPr>
            <a:spLocks noGrp="1"/>
          </p:cNvSpPr>
          <p:nvPr>
            <p:ph type="title"/>
          </p:nvPr>
        </p:nvSpPr>
        <p:spPr/>
        <p:txBody>
          <a:bodyPr/>
          <a:lstStyle/>
          <a:p>
            <a:r>
              <a:rPr lang="nl-NL" dirty="0"/>
              <a:t>ABC-schema invullen…</a:t>
            </a:r>
          </a:p>
        </p:txBody>
      </p:sp>
      <p:sp>
        <p:nvSpPr>
          <p:cNvPr id="3" name="Tijdelijke aanduiding voor inhoud 2">
            <a:extLst>
              <a:ext uri="{FF2B5EF4-FFF2-40B4-BE49-F238E27FC236}">
                <a16:creationId xmlns:a16="http://schemas.microsoft.com/office/drawing/2014/main" id="{1625E683-ED3B-41DC-A73E-320D24DEA05E}"/>
              </a:ext>
            </a:extLst>
          </p:cNvPr>
          <p:cNvSpPr>
            <a:spLocks noGrp="1"/>
          </p:cNvSpPr>
          <p:nvPr>
            <p:ph idx="1"/>
          </p:nvPr>
        </p:nvSpPr>
        <p:spPr/>
        <p:txBody>
          <a:bodyPr/>
          <a:lstStyle/>
          <a:p>
            <a:r>
              <a:rPr lang="nl-NL" dirty="0"/>
              <a:t>Bedenk een situatie waarin jij je niet gelukkig voelde over jezelf…</a:t>
            </a:r>
          </a:p>
          <a:p>
            <a:r>
              <a:rPr lang="nl-NL" dirty="0"/>
              <a:t>Deze situatie moet wel een beetje recent zijn, je weet nog waarom en hoe en wat!</a:t>
            </a:r>
          </a:p>
          <a:p>
            <a:r>
              <a:rPr lang="nl-NL" dirty="0"/>
              <a:t>Maak een groepje van vier personen</a:t>
            </a:r>
          </a:p>
          <a:p>
            <a:r>
              <a:rPr lang="nl-NL" dirty="0"/>
              <a:t>Vertel aan je groepje over deze situatie</a:t>
            </a:r>
          </a:p>
          <a:p>
            <a:r>
              <a:rPr lang="nl-NL" dirty="0"/>
              <a:t>De persoon rechts van je vult een ABC-schema in</a:t>
            </a:r>
          </a:p>
          <a:p>
            <a:r>
              <a:rPr lang="nl-NL" dirty="0"/>
              <a:t>De rest stelt vragen</a:t>
            </a:r>
          </a:p>
          <a:p>
            <a:r>
              <a:rPr lang="nl-NL" dirty="0"/>
              <a:t>Ga zo door totdat iedereen zijn eigen ABC-schema heeft…</a:t>
            </a:r>
          </a:p>
        </p:txBody>
      </p:sp>
    </p:spTree>
    <p:extLst>
      <p:ext uri="{BB962C8B-B14F-4D97-AF65-F5344CB8AC3E}">
        <p14:creationId xmlns:p14="http://schemas.microsoft.com/office/powerpoint/2010/main" val="337645987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docProps/app.xml><?xml version="1.0" encoding="utf-8"?>
<Properties xmlns="http://schemas.openxmlformats.org/officeDocument/2006/extended-properties" xmlns:vt="http://schemas.openxmlformats.org/officeDocument/2006/docPropsVTypes">
  <TotalTime>2</TotalTime>
  <Words>721</Words>
  <Application>Microsoft Office PowerPoint</Application>
  <PresentationFormat>Breedbeeld</PresentationFormat>
  <Paragraphs>78</Paragraphs>
  <Slides>13</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13</vt:i4>
      </vt:variant>
    </vt:vector>
  </HeadingPairs>
  <TitlesOfParts>
    <vt:vector size="18" baseType="lpstr">
      <vt:lpstr>Tw Cen MT</vt:lpstr>
      <vt:lpstr>Tw Cen MT Condensed</vt:lpstr>
      <vt:lpstr>Wingdings</vt:lpstr>
      <vt:lpstr>Wingdings 3</vt:lpstr>
      <vt:lpstr>Integraal</vt:lpstr>
      <vt:lpstr>Stromingen in de Psychologie</vt:lpstr>
      <vt:lpstr>Programma</vt:lpstr>
      <vt:lpstr>Vorige week…</vt:lpstr>
      <vt:lpstr>Wat is…..?</vt:lpstr>
      <vt:lpstr>Cognitieve psychologie</vt:lpstr>
      <vt:lpstr>Albert Ellis (1913 – 2007)</vt:lpstr>
      <vt:lpstr>Albert Ellis (1913 – 2007)</vt:lpstr>
      <vt:lpstr>RET / ABC schema</vt:lpstr>
      <vt:lpstr>ABC-schema invullen…</vt:lpstr>
      <vt:lpstr>Schema’s – Ulrich Neisser (1928 – 2012)</vt:lpstr>
      <vt:lpstr>Casus Bilal – Schema’s</vt:lpstr>
      <vt:lpstr>Schema’s…</vt:lpstr>
      <vt:lpstr>Afsluiting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Stromingen in de Psychologie</dc:title>
  <dc:creator>Marije Solle</dc:creator>
  <cp:lastModifiedBy>Marije Solle</cp:lastModifiedBy>
  <cp:revision>2</cp:revision>
  <dcterms:created xsi:type="dcterms:W3CDTF">2019-11-13T16:18:35Z</dcterms:created>
  <dcterms:modified xsi:type="dcterms:W3CDTF">2019-11-13T16:20:45Z</dcterms:modified>
</cp:coreProperties>
</file>